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960" r:id="rId1"/>
  </p:sldMasterIdLst>
  <p:sldIdLst>
    <p:sldId id="256" r:id="rId2"/>
    <p:sldId id="272" r:id="rId3"/>
    <p:sldId id="271" r:id="rId4"/>
    <p:sldId id="273" r:id="rId5"/>
    <p:sldId id="274" r:id="rId6"/>
    <p:sldId id="264" r:id="rId7"/>
    <p:sldId id="263" r:id="rId8"/>
  </p:sldIdLst>
  <p:sldSz cx="12192000" cy="6858000"/>
  <p:notesSz cx="6858000" cy="9144000"/>
  <p:embeddedFontLst>
    <p:embeddedFont>
      <p:font typeface="Agency FB" panose="020B0503020202020204" pitchFamily="34" charset="0"/>
      <p:regular r:id="rId9"/>
      <p:bold r:id="rId10"/>
    </p:embeddedFont>
    <p:embeddedFont>
      <p:font typeface="Aparajita" panose="02020603050405020304" pitchFamily="18" charset="0"/>
      <p:regular r:id="rId11"/>
    </p:embeddedFont>
    <p:embeddedFont>
      <p:font typeface="Corbel" panose="020B0503020204020204" pitchFamily="34" charset="0"/>
      <p:regular r:id="rId12"/>
      <p:bold r:id="rId13"/>
      <p:italic r:id="rId14"/>
      <p:boldItalic r:id="rId15"/>
    </p:embeddedFont>
    <p:embeddedFont>
      <p:font typeface="High Tower Text" panose="02040502050506030303" pitchFamily="18" charset="0"/>
      <p:regular r:id="rId16"/>
      <p:italic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3" d="100"/>
          <a:sy n="103" d="100"/>
        </p:scale>
        <p:origin x="792" y="10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5.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atin typeface="Agency FB" panose="020B0503020202020204" pitchFamily="34" charset="0"/>
              </a:defRPr>
            </a:lvl1pPr>
          </a:lstStyle>
          <a:p>
            <a:r>
              <a:rPr lang="en-US" dirty="0"/>
              <a:t>Click to edit Master title style</a:t>
            </a:r>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8A432C8-69A7-458B-9684-2BFA64B31948}" type="datetime2">
              <a:rPr lang="en-US" smtClean="0"/>
              <a:t>Monday, September 2,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057FC-95B6-4D89-AFDA-ABA33EE921E5}" type="datetime2">
              <a:rPr lang="en-US" smtClean="0"/>
              <a:t>Monday, September 2,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Monday, September 2,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6A3A3-94A6-4E5B-AF39-173ACA3E61CC}" type="datetime2">
              <a:rPr lang="en-US" smtClean="0"/>
              <a:t>Monday, September 2,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Monday, September 2,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Monday, September 2,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Monday, September 2, 2024</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79CD4847-11EF-4466-A8AD-85CDB7B49118}" type="datetime2">
              <a:rPr lang="en-US" smtClean="0"/>
              <a:t>Monday, September 2, 2024</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Monday, September 2, 2024</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Monday, September 2,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Monday, September 2,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Monday, September 2, 2024</a:t>
            </a:fld>
            <a:endParaRPr lang="en-US" dirty="0"/>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xkcd.com/468/" TargetMode="External"/><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Ft6waw4fQ-I" TargetMode="External"/><Relationship Id="rId2" Type="http://schemas.openxmlformats.org/officeDocument/2006/relationships/hyperlink" Target="https://www.youtube.com/watch?v=RMK9AphfLco" TargetMode="External"/><Relationship Id="rId1" Type="http://schemas.openxmlformats.org/officeDocument/2006/relationships/slideLayout" Target="../slideLayouts/slideLayout2.xml"/><Relationship Id="rId4" Type="http://schemas.openxmlformats.org/officeDocument/2006/relationships/hyperlink" Target="https://www.cleverbot.com/"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www.businesswire.com/news/home/20140728005207/en/Nuance-Announces-Winograd-Schema-Challenge-Advance-Artificial#.VLiNZIrF8T8" TargetMode="External"/><Relationship Id="rId13" Type="http://schemas.openxmlformats.org/officeDocument/2006/relationships/image" Target="../media/image5.png"/><Relationship Id="rId3" Type="http://schemas.openxmlformats.org/officeDocument/2006/relationships/hyperlink" Target="https://aisb.org.uk/new_site/?page_id=2" TargetMode="External"/><Relationship Id="rId7" Type="http://schemas.openxmlformats.org/officeDocument/2006/relationships/hyperlink" Target="https://www.youtube.com/watch?v=4Ko-Nwybvos" TargetMode="External"/><Relationship Id="rId12" Type="http://schemas.openxmlformats.org/officeDocument/2006/relationships/image" Target="../media/image4.png"/><Relationship Id="rId2" Type="http://schemas.openxmlformats.org/officeDocument/2006/relationships/hyperlink" Target="https://en.wikipedia.org/wiki/Loebner_Prize" TargetMode="External"/><Relationship Id="rId1" Type="http://schemas.openxmlformats.org/officeDocument/2006/relationships/slideLayout" Target="../slideLayouts/slideLayout2.xml"/><Relationship Id="rId6" Type="http://schemas.openxmlformats.org/officeDocument/2006/relationships/hyperlink" Target="https://www.youtube.com/watch?v=pp677tbsS6Y" TargetMode="External"/><Relationship Id="rId11" Type="http://schemas.openxmlformats.org/officeDocument/2006/relationships/hyperlink" Target="https://cacm.acm.org/research/moving-beyond-the-turing-test/" TargetMode="External"/><Relationship Id="rId5" Type="http://schemas.openxmlformats.org/officeDocument/2006/relationships/hyperlink" Target="https://youtu.be/StxlsmgpdQE" TargetMode="External"/><Relationship Id="rId10" Type="http://schemas.openxmlformats.org/officeDocument/2006/relationships/hyperlink" Target="https://onlinelibrary.wiley.com/doi/full/10.1609/aimag.v37i1.2650" TargetMode="External"/><Relationship Id="rId4" Type="http://schemas.openxmlformats.org/officeDocument/2006/relationships/hyperlink" Target="http://www.robocup.org/objective/" TargetMode="External"/><Relationship Id="rId9" Type="http://schemas.openxmlformats.org/officeDocument/2006/relationships/hyperlink" Target="https://en.wikipedia.org/wiki/Winograd_schema_challeng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26D8156A-2ECD-4CDA-A3C5-17F840A90313}"/>
              </a:ext>
            </a:extLst>
          </p:cNvPr>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t="12827" b="13586"/>
          <a:stretch/>
        </p:blipFill>
        <p:spPr bwMode="auto">
          <a:xfrm>
            <a:off x="0" y="1817228"/>
            <a:ext cx="12192000" cy="504656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209800" y="521209"/>
            <a:ext cx="7848600" cy="1110821"/>
          </a:xfrm>
        </p:spPr>
        <p:txBody>
          <a:bodyPr/>
          <a:lstStyle/>
          <a:p>
            <a:r>
              <a:rPr lang="en-US" sz="6000" cap="none">
                <a:cs typeface="Aparajita" panose="020B0604020202020204" pitchFamily="34" charset="0"/>
              </a:rPr>
              <a:t>The Imitation </a:t>
            </a:r>
            <a:r>
              <a:rPr lang="en-US" sz="6000" cap="none" dirty="0">
                <a:cs typeface="Aparajita" panose="020B0604020202020204" pitchFamily="34" charset="0"/>
              </a:rPr>
              <a:t>Game</a:t>
            </a:r>
          </a:p>
        </p:txBody>
      </p:sp>
      <p:sp>
        <p:nvSpPr>
          <p:cNvPr id="3" name="Subtitle 2"/>
          <p:cNvSpPr>
            <a:spLocks noGrp="1"/>
          </p:cNvSpPr>
          <p:nvPr>
            <p:ph type="subTitle" idx="1"/>
          </p:nvPr>
        </p:nvSpPr>
        <p:spPr>
          <a:xfrm>
            <a:off x="82296" y="5448822"/>
            <a:ext cx="4172379" cy="1362205"/>
          </a:xfrm>
        </p:spPr>
        <p:txBody>
          <a:bodyPr>
            <a:normAutofit lnSpcReduction="10000"/>
          </a:bodyPr>
          <a:lstStyle/>
          <a:p>
            <a:pPr>
              <a:spcBef>
                <a:spcPts val="0"/>
              </a:spcBef>
            </a:pPr>
            <a:r>
              <a:rPr lang="en-US" sz="2800" b="1">
                <a:solidFill>
                  <a:schemeClr val="tx2">
                    <a:lumMod val="40000"/>
                    <a:lumOff val="60000"/>
                  </a:schemeClr>
                </a:solidFill>
                <a:latin typeface="Corbel"/>
                <a:cs typeface="Corbel"/>
              </a:rPr>
              <a:t>COMP 4230</a:t>
            </a:r>
            <a:endParaRPr lang="en-US" sz="2800" b="1" dirty="0">
              <a:solidFill>
                <a:schemeClr val="tx2">
                  <a:lumMod val="40000"/>
                  <a:lumOff val="60000"/>
                </a:schemeClr>
              </a:solidFill>
              <a:latin typeface="Corbel"/>
              <a:cs typeface="Corbel"/>
            </a:endParaRPr>
          </a:p>
          <a:p>
            <a:pPr>
              <a:spcBef>
                <a:spcPts val="0"/>
              </a:spcBef>
            </a:pPr>
            <a:r>
              <a:rPr lang="en-US" sz="2800" b="1" dirty="0">
                <a:solidFill>
                  <a:schemeClr val="tx2">
                    <a:lumMod val="40000"/>
                    <a:lumOff val="60000"/>
                  </a:schemeClr>
                </a:solidFill>
                <a:latin typeface="Corbel"/>
                <a:cs typeface="Corbel"/>
              </a:rPr>
              <a:t>David J Stucki</a:t>
            </a:r>
          </a:p>
          <a:p>
            <a:pPr>
              <a:spcBef>
                <a:spcPts val="0"/>
              </a:spcBef>
            </a:pPr>
            <a:r>
              <a:rPr lang="en-US" sz="2800" b="1">
                <a:solidFill>
                  <a:schemeClr val="tx2">
                    <a:lumMod val="40000"/>
                    <a:lumOff val="60000"/>
                  </a:schemeClr>
                </a:solidFill>
                <a:latin typeface="Corbel"/>
                <a:cs typeface="Corbel"/>
              </a:rPr>
              <a:t>Fall 2024</a:t>
            </a:r>
            <a:endParaRPr lang="en-US" sz="2800" b="1" dirty="0">
              <a:solidFill>
                <a:schemeClr val="tx2">
                  <a:lumMod val="40000"/>
                  <a:lumOff val="60000"/>
                </a:schemeClr>
              </a:solidFill>
              <a:latin typeface="Corbel"/>
              <a:cs typeface="Corbel"/>
            </a:endParaRPr>
          </a:p>
        </p:txBody>
      </p:sp>
    </p:spTree>
    <p:extLst>
      <p:ext uri="{BB962C8B-B14F-4D97-AF65-F5344CB8AC3E}">
        <p14:creationId xmlns:p14="http://schemas.microsoft.com/office/powerpoint/2010/main" val="2914358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E5D12-8534-4CCA-9006-EF9AEE3A70F3}"/>
              </a:ext>
            </a:extLst>
          </p:cNvPr>
          <p:cNvSpPr>
            <a:spLocks noGrp="1"/>
          </p:cNvSpPr>
          <p:nvPr>
            <p:ph type="title"/>
          </p:nvPr>
        </p:nvSpPr>
        <p:spPr>
          <a:xfrm>
            <a:off x="609600" y="533400"/>
            <a:ext cx="10972800" cy="990600"/>
          </a:xfrm>
        </p:spPr>
        <p:txBody>
          <a:bodyPr anchor="ctr">
            <a:normAutofit/>
          </a:bodyPr>
          <a:lstStyle/>
          <a:p>
            <a:r>
              <a:rPr lang="en-US"/>
              <a:t>Alerts</a:t>
            </a:r>
          </a:p>
        </p:txBody>
      </p:sp>
      <p:sp>
        <p:nvSpPr>
          <p:cNvPr id="3" name="Content Placeholder 2">
            <a:extLst>
              <a:ext uri="{FF2B5EF4-FFF2-40B4-BE49-F238E27FC236}">
                <a16:creationId xmlns:a16="http://schemas.microsoft.com/office/drawing/2014/main" id="{CAC4157E-6263-42E0-BFE1-783FCBBB255B}"/>
              </a:ext>
            </a:extLst>
          </p:cNvPr>
          <p:cNvSpPr>
            <a:spLocks noGrp="1"/>
          </p:cNvSpPr>
          <p:nvPr>
            <p:ph sz="half" idx="1"/>
          </p:nvPr>
        </p:nvSpPr>
        <p:spPr>
          <a:xfrm>
            <a:off x="609600" y="1673352"/>
            <a:ext cx="5384800" cy="4718304"/>
          </a:xfrm>
        </p:spPr>
        <p:txBody>
          <a:bodyPr>
            <a:normAutofit/>
          </a:bodyPr>
          <a:lstStyle/>
          <a:p>
            <a:pPr>
              <a:lnSpc>
                <a:spcPct val="90000"/>
              </a:lnSpc>
            </a:pPr>
            <a:r>
              <a:rPr lang="en-US" sz="2200"/>
              <a:t>Read Chapter 2 of Larson</a:t>
            </a:r>
          </a:p>
          <a:p>
            <a:pPr>
              <a:lnSpc>
                <a:spcPct val="90000"/>
              </a:lnSpc>
            </a:pPr>
            <a:r>
              <a:rPr lang="en-US" sz="2200"/>
              <a:t>Read both articles by Douglas Hofstadter on self-reference</a:t>
            </a:r>
          </a:p>
          <a:p>
            <a:pPr>
              <a:lnSpc>
                <a:spcPct val="90000"/>
              </a:lnSpc>
            </a:pPr>
            <a:endParaRPr lang="en-US" sz="2200"/>
          </a:p>
          <a:p>
            <a:pPr>
              <a:lnSpc>
                <a:spcPct val="90000"/>
              </a:lnSpc>
            </a:pPr>
            <a:endParaRPr lang="en-US" sz="2200"/>
          </a:p>
          <a:p>
            <a:pPr>
              <a:lnSpc>
                <a:spcPct val="90000"/>
              </a:lnSpc>
            </a:pPr>
            <a:endParaRPr lang="en-US" sz="2200"/>
          </a:p>
          <a:p>
            <a:pPr>
              <a:lnSpc>
                <a:spcPct val="90000"/>
              </a:lnSpc>
            </a:pPr>
            <a:endParaRPr lang="en-US" sz="2200"/>
          </a:p>
          <a:p>
            <a:pPr>
              <a:lnSpc>
                <a:spcPct val="90000"/>
              </a:lnSpc>
            </a:pPr>
            <a:endParaRPr lang="en-US" sz="2200"/>
          </a:p>
          <a:p>
            <a:pPr>
              <a:lnSpc>
                <a:spcPct val="90000"/>
              </a:lnSpc>
            </a:pPr>
            <a:endParaRPr lang="en-US" sz="2200"/>
          </a:p>
          <a:p>
            <a:pPr>
              <a:lnSpc>
                <a:spcPct val="90000"/>
              </a:lnSpc>
            </a:pPr>
            <a:endParaRPr lang="en-US" sz="2200"/>
          </a:p>
          <a:p>
            <a:pPr>
              <a:lnSpc>
                <a:spcPct val="90000"/>
              </a:lnSpc>
            </a:pPr>
            <a:r>
              <a:rPr lang="en-US" sz="2200"/>
              <a:t>Due today:</a:t>
            </a:r>
          </a:p>
          <a:p>
            <a:pPr lvl="1">
              <a:lnSpc>
                <a:spcPct val="90000"/>
              </a:lnSpc>
            </a:pPr>
            <a:r>
              <a:rPr lang="en-US" sz="2200"/>
              <a:t>Essay on AI/ML article with Harry Potter/Penn &amp; Teller analysis</a:t>
            </a:r>
          </a:p>
          <a:p>
            <a:pPr>
              <a:lnSpc>
                <a:spcPct val="90000"/>
              </a:lnSpc>
            </a:pPr>
            <a:endParaRPr lang="en-US" sz="2200"/>
          </a:p>
        </p:txBody>
      </p:sp>
      <p:pic>
        <p:nvPicPr>
          <p:cNvPr id="4" name="Content Placeholder 3" descr="Text&#10;&#10;Description automatically generated">
            <a:extLst>
              <a:ext uri="{FF2B5EF4-FFF2-40B4-BE49-F238E27FC236}">
                <a16:creationId xmlns:a16="http://schemas.microsoft.com/office/drawing/2014/main" id="{98030B91-5750-4ED1-9265-4E1906E512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1904" y="788648"/>
            <a:ext cx="4650496" cy="5603008"/>
          </a:xfrm>
          <a:prstGeom prst="rect">
            <a:avLst/>
          </a:prstGeom>
          <a:noFill/>
        </p:spPr>
      </p:pic>
      <p:sp>
        <p:nvSpPr>
          <p:cNvPr id="5" name="TextBox 4">
            <a:extLst>
              <a:ext uri="{FF2B5EF4-FFF2-40B4-BE49-F238E27FC236}">
                <a16:creationId xmlns:a16="http://schemas.microsoft.com/office/drawing/2014/main" id="{8CF8A316-588B-4D39-BB50-7D4C1C731B2B}"/>
              </a:ext>
            </a:extLst>
          </p:cNvPr>
          <p:cNvSpPr txBox="1"/>
          <p:nvPr/>
        </p:nvSpPr>
        <p:spPr>
          <a:xfrm>
            <a:off x="8042717" y="6355834"/>
            <a:ext cx="2428870" cy="369332"/>
          </a:xfrm>
          <a:prstGeom prst="rect">
            <a:avLst/>
          </a:prstGeom>
          <a:noFill/>
        </p:spPr>
        <p:txBody>
          <a:bodyPr wrap="none" rtlCol="0">
            <a:spAutoFit/>
          </a:bodyPr>
          <a:lstStyle/>
          <a:p>
            <a:r>
              <a:rPr lang="en-US">
                <a:hlinkClick r:id="rId3"/>
              </a:rPr>
              <a:t>https://xkcd.com/468/</a:t>
            </a:r>
            <a:endParaRPr lang="en-US"/>
          </a:p>
        </p:txBody>
      </p:sp>
    </p:spTree>
    <p:extLst>
      <p:ext uri="{BB962C8B-B14F-4D97-AF65-F5344CB8AC3E}">
        <p14:creationId xmlns:p14="http://schemas.microsoft.com/office/powerpoint/2010/main" val="244182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Agency FB" panose="020B0503020202020204" pitchFamily="34" charset="0"/>
                <a:cs typeface="Aparajita" panose="020B0604020202020204" pitchFamily="34" charset="0"/>
              </a:rPr>
              <a:t>A brief history…</a:t>
            </a:r>
          </a:p>
        </p:txBody>
      </p:sp>
      <p:sp>
        <p:nvSpPr>
          <p:cNvPr id="3" name="Content Placeholder 2"/>
          <p:cNvSpPr>
            <a:spLocks noGrp="1"/>
          </p:cNvSpPr>
          <p:nvPr>
            <p:ph idx="1"/>
          </p:nvPr>
        </p:nvSpPr>
        <p:spPr>
          <a:xfrm>
            <a:off x="609600" y="1524001"/>
            <a:ext cx="11085576" cy="5114544"/>
          </a:xfrm>
        </p:spPr>
        <p:txBody>
          <a:bodyPr>
            <a:normAutofit fontScale="92500" lnSpcReduction="10000"/>
          </a:bodyPr>
          <a:lstStyle/>
          <a:p>
            <a:pPr>
              <a:tabLst>
                <a:tab pos="1033463" algn="l"/>
              </a:tabLst>
            </a:pPr>
            <a:r>
              <a:rPr lang="en-US">
                <a:solidFill>
                  <a:schemeClr val="accent1"/>
                </a:solidFill>
                <a:latin typeface="Corbel"/>
                <a:cs typeface="Corbel"/>
              </a:rPr>
              <a:t>1600</a:t>
            </a:r>
            <a:r>
              <a:rPr lang="en-US" sz="1800">
                <a:solidFill>
                  <a:schemeClr val="accent1"/>
                </a:solidFill>
                <a:latin typeface="Corbel"/>
                <a:cs typeface="Corbel"/>
              </a:rPr>
              <a:t>s</a:t>
            </a:r>
            <a:r>
              <a:rPr lang="en-US">
                <a:solidFill>
                  <a:schemeClr val="accent1"/>
                </a:solidFill>
                <a:latin typeface="Corbel"/>
                <a:cs typeface="Corbel"/>
              </a:rPr>
              <a:t>	Liebniz speculates about a calculus of thought</a:t>
            </a:r>
          </a:p>
          <a:p>
            <a:pPr>
              <a:tabLst>
                <a:tab pos="1033463" algn="l"/>
              </a:tabLst>
            </a:pPr>
            <a:r>
              <a:rPr lang="en-US">
                <a:solidFill>
                  <a:schemeClr val="accent1"/>
                </a:solidFill>
                <a:latin typeface="Corbel"/>
                <a:cs typeface="Corbel"/>
              </a:rPr>
              <a:t>1830s	Babbage &amp; Lovelace develop ideas around the Analytical Engine</a:t>
            </a:r>
          </a:p>
          <a:p>
            <a:pPr>
              <a:tabLst>
                <a:tab pos="1033463" algn="l"/>
              </a:tabLst>
            </a:pPr>
            <a:r>
              <a:rPr lang="en-US">
                <a:solidFill>
                  <a:schemeClr val="tx2"/>
                </a:solidFill>
                <a:latin typeface="Corbel"/>
                <a:cs typeface="Corbel"/>
              </a:rPr>
              <a:t>1900	Hilbert's 23 questions</a:t>
            </a:r>
          </a:p>
          <a:p>
            <a:pPr>
              <a:tabLst>
                <a:tab pos="1033463" algn="l"/>
              </a:tabLst>
            </a:pPr>
            <a:r>
              <a:rPr lang="en-US">
                <a:solidFill>
                  <a:schemeClr val="tx2"/>
                </a:solidFill>
                <a:latin typeface="Corbel"/>
                <a:cs typeface="Corbel"/>
              </a:rPr>
              <a:t>1931	Gödel's first incompleteness theorem</a:t>
            </a:r>
          </a:p>
          <a:p>
            <a:pPr>
              <a:tabLst>
                <a:tab pos="1033463" algn="l"/>
              </a:tabLst>
            </a:pPr>
            <a:r>
              <a:rPr lang="en-US">
                <a:solidFill>
                  <a:schemeClr val="tx2"/>
                </a:solidFill>
                <a:latin typeface="Corbel"/>
                <a:cs typeface="Corbel"/>
              </a:rPr>
              <a:t>1936</a:t>
            </a:r>
            <a:r>
              <a:rPr lang="en-US" dirty="0">
                <a:solidFill>
                  <a:schemeClr val="tx2"/>
                </a:solidFill>
                <a:latin typeface="Corbel"/>
                <a:cs typeface="Corbel"/>
              </a:rPr>
              <a:t>	Turing first describes </a:t>
            </a:r>
            <a:r>
              <a:rPr lang="en-US">
                <a:solidFill>
                  <a:schemeClr val="tx2"/>
                </a:solidFill>
                <a:latin typeface="Corbel"/>
                <a:cs typeface="Corbel"/>
              </a:rPr>
              <a:t>modern computers, including the halting problem</a:t>
            </a:r>
            <a:endParaRPr lang="en-US" dirty="0">
              <a:solidFill>
                <a:schemeClr val="tx2"/>
              </a:solidFill>
              <a:latin typeface="Corbel"/>
              <a:cs typeface="Corbel"/>
            </a:endParaRPr>
          </a:p>
          <a:p>
            <a:pPr>
              <a:tabLst>
                <a:tab pos="1033463" algn="l"/>
              </a:tabLst>
            </a:pPr>
            <a:r>
              <a:rPr lang="en-US" dirty="0">
                <a:solidFill>
                  <a:schemeClr val="accent6"/>
                </a:solidFill>
                <a:latin typeface="Corbel"/>
                <a:cs typeface="Corbel"/>
              </a:rPr>
              <a:t>1941</a:t>
            </a:r>
            <a:r>
              <a:rPr lang="en-US">
                <a:solidFill>
                  <a:schemeClr val="accent6"/>
                </a:solidFill>
                <a:latin typeface="Corbel"/>
                <a:cs typeface="Corbel"/>
              </a:rPr>
              <a:t>	Zuse’s </a:t>
            </a:r>
            <a:r>
              <a:rPr lang="en-US" dirty="0">
                <a:solidFill>
                  <a:schemeClr val="accent6"/>
                </a:solidFill>
                <a:latin typeface="Corbel"/>
                <a:cs typeface="Corbel"/>
              </a:rPr>
              <a:t>Z3 – 1</a:t>
            </a:r>
            <a:r>
              <a:rPr lang="en-US" baseline="30000" dirty="0">
                <a:solidFill>
                  <a:schemeClr val="accent6"/>
                </a:solidFill>
                <a:latin typeface="Corbel"/>
                <a:cs typeface="Corbel"/>
              </a:rPr>
              <a:t>st</a:t>
            </a:r>
            <a:r>
              <a:rPr lang="en-US" dirty="0">
                <a:solidFill>
                  <a:schemeClr val="accent6"/>
                </a:solidFill>
                <a:latin typeface="Corbel"/>
                <a:cs typeface="Corbel"/>
              </a:rPr>
              <a:t> electromechanical, programmable, fully automatic, digital computer</a:t>
            </a:r>
          </a:p>
          <a:p>
            <a:pPr>
              <a:tabLst>
                <a:tab pos="1033463" algn="l"/>
              </a:tabLst>
            </a:pPr>
            <a:r>
              <a:rPr lang="en-US" dirty="0">
                <a:solidFill>
                  <a:schemeClr val="accent6"/>
                </a:solidFill>
                <a:latin typeface="Corbel"/>
                <a:cs typeface="Corbel"/>
              </a:rPr>
              <a:t>1943	Colossus: 1</a:t>
            </a:r>
            <a:r>
              <a:rPr lang="en-US" baseline="30000" dirty="0">
                <a:solidFill>
                  <a:schemeClr val="accent6"/>
                </a:solidFill>
                <a:latin typeface="Corbel"/>
                <a:cs typeface="Corbel"/>
              </a:rPr>
              <a:t>st</a:t>
            </a:r>
            <a:r>
              <a:rPr lang="en-US" dirty="0">
                <a:solidFill>
                  <a:schemeClr val="accent6"/>
                </a:solidFill>
                <a:latin typeface="Corbel"/>
                <a:cs typeface="Corbel"/>
              </a:rPr>
              <a:t> electronic digital programmable computer</a:t>
            </a:r>
          </a:p>
          <a:p>
            <a:pPr>
              <a:tabLst>
                <a:tab pos="1033463" algn="l"/>
              </a:tabLst>
            </a:pPr>
            <a:r>
              <a:rPr lang="en-US" dirty="0">
                <a:solidFill>
                  <a:schemeClr val="accent6"/>
                </a:solidFill>
                <a:latin typeface="Corbel"/>
                <a:cs typeface="Corbel"/>
              </a:rPr>
              <a:t>1946	ENIAC: made in the USA by Eckert </a:t>
            </a:r>
            <a:r>
              <a:rPr lang="en-US">
                <a:solidFill>
                  <a:schemeClr val="accent6"/>
                </a:solidFill>
                <a:latin typeface="Corbel"/>
                <a:cs typeface="Corbel"/>
              </a:rPr>
              <a:t>&amp; Mauchly (w/ von Neumann)</a:t>
            </a:r>
            <a:endParaRPr lang="en-US" dirty="0">
              <a:solidFill>
                <a:schemeClr val="accent6"/>
              </a:solidFill>
              <a:latin typeface="Corbel"/>
              <a:cs typeface="Corbel"/>
            </a:endParaRPr>
          </a:p>
          <a:p>
            <a:pPr>
              <a:tabLst>
                <a:tab pos="1033463" algn="l"/>
              </a:tabLst>
            </a:pPr>
            <a:r>
              <a:rPr lang="en-US" dirty="0">
                <a:solidFill>
                  <a:schemeClr val="bg2">
                    <a:lumMod val="50000"/>
                  </a:schemeClr>
                </a:solidFill>
                <a:latin typeface="Corbel"/>
                <a:cs typeface="Corbel"/>
              </a:rPr>
              <a:t>1950	Turing’s </a:t>
            </a:r>
            <a:r>
              <a:rPr lang="en-US" i="1" dirty="0">
                <a:solidFill>
                  <a:schemeClr val="bg2">
                    <a:lumMod val="50000"/>
                  </a:schemeClr>
                </a:solidFill>
                <a:latin typeface="Corbel"/>
                <a:cs typeface="Corbel"/>
              </a:rPr>
              <a:t>Computing Machinery and Intelligence</a:t>
            </a:r>
          </a:p>
          <a:p>
            <a:pPr>
              <a:tabLst>
                <a:tab pos="1033463" algn="l"/>
              </a:tabLst>
            </a:pPr>
            <a:r>
              <a:rPr lang="en-US" dirty="0">
                <a:solidFill>
                  <a:schemeClr val="bg2">
                    <a:lumMod val="50000"/>
                  </a:schemeClr>
                </a:solidFill>
                <a:latin typeface="Corbel"/>
                <a:cs typeface="Corbel"/>
              </a:rPr>
              <a:t>1954	Turing’s death</a:t>
            </a:r>
          </a:p>
          <a:p>
            <a:pPr>
              <a:tabLst>
                <a:tab pos="1033463" algn="l"/>
              </a:tabLst>
            </a:pPr>
            <a:r>
              <a:rPr lang="en-US" dirty="0">
                <a:solidFill>
                  <a:schemeClr val="bg2">
                    <a:lumMod val="50000"/>
                  </a:schemeClr>
                </a:solidFill>
                <a:latin typeface="Corbel"/>
                <a:cs typeface="Corbel"/>
              </a:rPr>
              <a:t>1956	Dartmouth Conference: A.I. is born</a:t>
            </a:r>
          </a:p>
          <a:p>
            <a:pPr marL="463550" indent="0" algn="ctr">
              <a:buNone/>
              <a:tabLst>
                <a:tab pos="1033463" algn="l"/>
              </a:tabLst>
            </a:pPr>
            <a:r>
              <a:rPr lang="en-US" i="1" dirty="0">
                <a:solidFill>
                  <a:schemeClr val="tx2">
                    <a:lumMod val="75000"/>
                  </a:schemeClr>
                </a:solidFill>
                <a:latin typeface="High Tower Text" panose="02040502050506030303" pitchFamily="18" charset="0"/>
                <a:cs typeface="Corbel"/>
              </a:rPr>
              <a:t>For thirty years the motivating question driving A.I. </a:t>
            </a:r>
            <a:r>
              <a:rPr lang="en-US" i="1">
                <a:solidFill>
                  <a:schemeClr val="tx2">
                    <a:lumMod val="75000"/>
                  </a:schemeClr>
                </a:solidFill>
                <a:latin typeface="High Tower Text" panose="02040502050506030303" pitchFamily="18" charset="0"/>
                <a:cs typeface="Corbel"/>
              </a:rPr>
              <a:t>research was</a:t>
            </a:r>
            <a:br>
              <a:rPr lang="en-US" i="1">
                <a:solidFill>
                  <a:schemeClr val="tx2">
                    <a:lumMod val="75000"/>
                  </a:schemeClr>
                </a:solidFill>
                <a:latin typeface="High Tower Text" panose="02040502050506030303" pitchFamily="18" charset="0"/>
                <a:cs typeface="Corbel"/>
              </a:rPr>
            </a:br>
            <a:r>
              <a:rPr lang="en-US" i="1">
                <a:solidFill>
                  <a:schemeClr val="tx2">
                    <a:lumMod val="75000"/>
                  </a:schemeClr>
                </a:solidFill>
                <a:latin typeface="High Tower Text" panose="02040502050506030303" pitchFamily="18" charset="0"/>
                <a:cs typeface="Corbel"/>
              </a:rPr>
              <a:t>“</a:t>
            </a:r>
            <a:r>
              <a:rPr lang="en-US" i="1" dirty="0">
                <a:solidFill>
                  <a:schemeClr val="tx2">
                    <a:lumMod val="75000"/>
                  </a:schemeClr>
                </a:solidFill>
                <a:latin typeface="High Tower Text" panose="02040502050506030303" pitchFamily="18" charset="0"/>
                <a:cs typeface="Corbel"/>
              </a:rPr>
              <a:t>Can the Turing Test be </a:t>
            </a:r>
            <a:r>
              <a:rPr lang="en-US" i="1">
                <a:solidFill>
                  <a:schemeClr val="tx2">
                    <a:lumMod val="75000"/>
                  </a:schemeClr>
                </a:solidFill>
                <a:latin typeface="High Tower Text" panose="02040502050506030303" pitchFamily="18" charset="0"/>
                <a:cs typeface="Corbel"/>
              </a:rPr>
              <a:t>passed?</a:t>
            </a:r>
            <a:endParaRPr lang="en-US" i="1" dirty="0">
              <a:solidFill>
                <a:schemeClr val="tx2">
                  <a:lumMod val="75000"/>
                </a:schemeClr>
              </a:solidFill>
              <a:latin typeface="High Tower Text" panose="02040502050506030303" pitchFamily="18" charset="0"/>
              <a:cs typeface="Corbel"/>
            </a:endParaRPr>
          </a:p>
        </p:txBody>
      </p:sp>
    </p:spTree>
    <p:extLst>
      <p:ext uri="{BB962C8B-B14F-4D97-AF65-F5344CB8AC3E}">
        <p14:creationId xmlns:p14="http://schemas.microsoft.com/office/powerpoint/2010/main" val="781251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latin typeface="Agency FB" panose="020B0503020202020204" pitchFamily="34" charset="0"/>
                <a:cs typeface="Aparajita" panose="020B0604020202020204" pitchFamily="34" charset="0"/>
              </a:rPr>
              <a:t>What is the Turing Test?</a:t>
            </a:r>
            <a:endParaRPr lang="en-US" sz="3600" dirty="0">
              <a:latin typeface="Agency FB" panose="020B0503020202020204" pitchFamily="34" charset="0"/>
              <a:cs typeface="Aparajita" panose="020B0604020202020204" pitchFamily="34" charset="0"/>
            </a:endParaRPr>
          </a:p>
        </p:txBody>
      </p:sp>
      <p:sp>
        <p:nvSpPr>
          <p:cNvPr id="3" name="Content Placeholder 2"/>
          <p:cNvSpPr>
            <a:spLocks noGrp="1"/>
          </p:cNvSpPr>
          <p:nvPr>
            <p:ph idx="1"/>
          </p:nvPr>
        </p:nvSpPr>
        <p:spPr>
          <a:xfrm>
            <a:off x="609600" y="1524001"/>
            <a:ext cx="11085576" cy="5114544"/>
          </a:xfrm>
        </p:spPr>
        <p:txBody>
          <a:bodyPr>
            <a:normAutofit/>
          </a:bodyPr>
          <a:lstStyle/>
          <a:p>
            <a:pPr marL="463550" indent="0" algn="ctr">
              <a:buNone/>
            </a:pPr>
            <a:r>
              <a:rPr lang="en-US">
                <a:solidFill>
                  <a:schemeClr val="tx2">
                    <a:lumMod val="75000"/>
                  </a:schemeClr>
                </a:solidFill>
                <a:latin typeface="High Tower Text" panose="02040502050506030303" pitchFamily="18" charset="0"/>
                <a:cs typeface="Corbel"/>
              </a:rPr>
              <a:t>“I believe that in about fifty years’ time it will be possible to programme computers, with a storage capacity of about 10</a:t>
            </a:r>
            <a:r>
              <a:rPr lang="en-US" baseline="30000">
                <a:solidFill>
                  <a:schemeClr val="tx2">
                    <a:lumMod val="75000"/>
                  </a:schemeClr>
                </a:solidFill>
                <a:latin typeface="High Tower Text" panose="02040502050506030303" pitchFamily="18" charset="0"/>
                <a:cs typeface="Corbel"/>
              </a:rPr>
              <a:t>9</a:t>
            </a:r>
            <a:r>
              <a:rPr lang="en-US">
                <a:solidFill>
                  <a:schemeClr val="tx2">
                    <a:lumMod val="75000"/>
                  </a:schemeClr>
                </a:solidFill>
                <a:latin typeface="High Tower Text" panose="02040502050506030303" pitchFamily="18" charset="0"/>
                <a:cs typeface="Corbel"/>
              </a:rPr>
              <a:t>, to make them play the imitation game so well that an average interrogator will not have more than 70 per cent chance of making the right identification after five minutes of questioning.”</a:t>
            </a:r>
            <a:br>
              <a:rPr lang="en-US">
                <a:solidFill>
                  <a:schemeClr val="tx2">
                    <a:lumMod val="75000"/>
                  </a:schemeClr>
                </a:solidFill>
                <a:latin typeface="High Tower Text" panose="02040502050506030303" pitchFamily="18" charset="0"/>
                <a:cs typeface="Corbel"/>
              </a:rPr>
            </a:br>
            <a:r>
              <a:rPr lang="en-US">
                <a:solidFill>
                  <a:schemeClr val="tx2">
                    <a:lumMod val="75000"/>
                  </a:schemeClr>
                </a:solidFill>
                <a:latin typeface="High Tower Text" panose="02040502050506030303" pitchFamily="18" charset="0"/>
                <a:cs typeface="Corbel"/>
              </a:rPr>
              <a:t>—Alan Turing —</a:t>
            </a:r>
          </a:p>
          <a:p>
            <a:r>
              <a:rPr lang="en-US">
                <a:latin typeface="Corbel"/>
                <a:cs typeface="Corbel"/>
              </a:rPr>
              <a:t>Organize into groups of 4</a:t>
            </a:r>
          </a:p>
          <a:p>
            <a:r>
              <a:rPr lang="en-US">
                <a:latin typeface="Corbel"/>
                <a:cs typeface="Corbel"/>
              </a:rPr>
              <a:t>Discuss Turing's 1950 paper. As a group prepare the following:</a:t>
            </a:r>
            <a:endParaRPr lang="en-US">
              <a:solidFill>
                <a:schemeClr val="tx2">
                  <a:lumMod val="75000"/>
                </a:schemeClr>
              </a:solidFill>
              <a:latin typeface="High Tower Text" panose="02040502050506030303" pitchFamily="18" charset="0"/>
              <a:cs typeface="Corbel"/>
            </a:endParaRPr>
          </a:p>
          <a:p>
            <a:pPr lvl="1"/>
            <a:r>
              <a:rPr lang="en-US" sz="2400">
                <a:solidFill>
                  <a:schemeClr val="tx2">
                    <a:lumMod val="75000"/>
                  </a:schemeClr>
                </a:solidFill>
                <a:latin typeface="High Tower Text" panose="02040502050506030303" pitchFamily="18" charset="0"/>
                <a:cs typeface="Corbel"/>
              </a:rPr>
              <a:t>A 25 words or less synopsis of the Turing Test</a:t>
            </a:r>
          </a:p>
          <a:p>
            <a:pPr lvl="1"/>
            <a:r>
              <a:rPr lang="en-US" sz="2400">
                <a:solidFill>
                  <a:schemeClr val="tx2">
                    <a:lumMod val="75000"/>
                  </a:schemeClr>
                </a:solidFill>
                <a:latin typeface="High Tower Text" panose="02040502050506030303" pitchFamily="18" charset="0"/>
                <a:cs typeface="Corbel"/>
              </a:rPr>
              <a:t>Reasons why the TT is a good measure of intelligence</a:t>
            </a:r>
          </a:p>
          <a:p>
            <a:pPr lvl="1"/>
            <a:r>
              <a:rPr lang="en-US" sz="2400">
                <a:solidFill>
                  <a:schemeClr val="tx2">
                    <a:lumMod val="75000"/>
                  </a:schemeClr>
                </a:solidFill>
                <a:latin typeface="High Tower Text" panose="02040502050506030303" pitchFamily="18" charset="0"/>
                <a:cs typeface="Corbel"/>
              </a:rPr>
              <a:t>Reasons why the TT is not a good measure of intelligence</a:t>
            </a:r>
          </a:p>
          <a:p>
            <a:endParaRPr lang="en-US" i="1">
              <a:solidFill>
                <a:schemeClr val="tx2">
                  <a:lumMod val="75000"/>
                </a:schemeClr>
              </a:solidFill>
              <a:latin typeface="High Tower Text" panose="02040502050506030303" pitchFamily="18" charset="0"/>
              <a:cs typeface="Corbel"/>
            </a:endParaRPr>
          </a:p>
          <a:p>
            <a:r>
              <a:rPr lang="en-US" sz="2800" b="1" i="1">
                <a:solidFill>
                  <a:schemeClr val="tx2">
                    <a:lumMod val="75000"/>
                  </a:schemeClr>
                </a:solidFill>
                <a:latin typeface="High Tower Text" panose="02040502050506030303" pitchFamily="18" charset="0"/>
                <a:cs typeface="Corbel"/>
              </a:rPr>
              <a:t>Discussion</a:t>
            </a:r>
            <a:endParaRPr lang="en-US" sz="2800" b="1" i="1" dirty="0">
              <a:solidFill>
                <a:schemeClr val="tx2">
                  <a:lumMod val="75000"/>
                </a:schemeClr>
              </a:solidFill>
              <a:latin typeface="High Tower Text" panose="02040502050506030303" pitchFamily="18" charset="0"/>
              <a:cs typeface="Corbel"/>
            </a:endParaRPr>
          </a:p>
        </p:txBody>
      </p:sp>
    </p:spTree>
    <p:extLst>
      <p:ext uri="{BB962C8B-B14F-4D97-AF65-F5344CB8AC3E}">
        <p14:creationId xmlns:p14="http://schemas.microsoft.com/office/powerpoint/2010/main" val="626646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latin typeface="Agency FB" panose="020B0503020202020204" pitchFamily="34" charset="0"/>
                <a:cs typeface="Aparajita" panose="020B0604020202020204" pitchFamily="34" charset="0"/>
              </a:rPr>
              <a:t>Early efforts</a:t>
            </a:r>
            <a:endParaRPr lang="en-US" sz="3600" dirty="0">
              <a:latin typeface="Agency FB" panose="020B0503020202020204" pitchFamily="34" charset="0"/>
              <a:cs typeface="Aparajita" panose="020B0604020202020204" pitchFamily="34" charset="0"/>
            </a:endParaRPr>
          </a:p>
        </p:txBody>
      </p:sp>
      <p:sp>
        <p:nvSpPr>
          <p:cNvPr id="3" name="Content Placeholder 2"/>
          <p:cNvSpPr>
            <a:spLocks noGrp="1"/>
          </p:cNvSpPr>
          <p:nvPr>
            <p:ph idx="1"/>
          </p:nvPr>
        </p:nvSpPr>
        <p:spPr>
          <a:xfrm>
            <a:off x="609600" y="1524001"/>
            <a:ext cx="11085576" cy="5114544"/>
          </a:xfrm>
        </p:spPr>
        <p:txBody>
          <a:bodyPr>
            <a:normAutofit/>
          </a:bodyPr>
          <a:lstStyle/>
          <a:p>
            <a:r>
              <a:rPr lang="en-US">
                <a:latin typeface="Corbel"/>
                <a:cs typeface="Corbel"/>
                <a:hlinkClick r:id="rId2"/>
              </a:rPr>
              <a:t>Eliza</a:t>
            </a:r>
            <a:r>
              <a:rPr lang="en-US">
                <a:latin typeface="Corbel"/>
                <a:cs typeface="Corbel"/>
              </a:rPr>
              <a:t>: psychotherapist (1966)</a:t>
            </a:r>
          </a:p>
          <a:p>
            <a:r>
              <a:rPr lang="en-US">
                <a:latin typeface="Corbel"/>
                <a:cs typeface="Corbel"/>
              </a:rPr>
              <a:t>Parry: schizophrenic patient (1972)</a:t>
            </a:r>
          </a:p>
          <a:p>
            <a:endParaRPr lang="en-US">
              <a:latin typeface="Corbel"/>
              <a:cs typeface="Corbel"/>
            </a:endParaRPr>
          </a:p>
          <a:p>
            <a:r>
              <a:rPr lang="en-US">
                <a:latin typeface="Corbel"/>
                <a:cs typeface="Corbel"/>
                <a:hlinkClick r:id="rId3"/>
              </a:rPr>
              <a:t>Racter</a:t>
            </a:r>
            <a:r>
              <a:rPr lang="en-US">
                <a:latin typeface="Corbel"/>
                <a:cs typeface="Corbel"/>
              </a:rPr>
              <a:t>: randomly generated prose (1984) </a:t>
            </a:r>
            <a:r>
              <a:rPr lang="en-US" sz="1800">
                <a:latin typeface="Corbel"/>
                <a:cs typeface="Corbel"/>
              </a:rPr>
              <a:t>[start at 10:30, then 21:10]</a:t>
            </a:r>
            <a:endParaRPr lang="en-US">
              <a:latin typeface="Corbel"/>
              <a:cs typeface="Corbel"/>
            </a:endParaRPr>
          </a:p>
          <a:p>
            <a:r>
              <a:rPr lang="en-US">
                <a:latin typeface="Corbel"/>
                <a:cs typeface="Corbel"/>
              </a:rPr>
              <a:t>Jabberwocky (1988)</a:t>
            </a:r>
          </a:p>
          <a:p>
            <a:r>
              <a:rPr lang="en-US">
                <a:latin typeface="Corbel"/>
                <a:cs typeface="Corbel"/>
              </a:rPr>
              <a:t>A.L.I.C.E. (1995)</a:t>
            </a:r>
          </a:p>
          <a:p>
            <a:r>
              <a:rPr lang="en-US">
                <a:latin typeface="Corbel"/>
                <a:cs typeface="Corbel"/>
                <a:hlinkClick r:id="rId4"/>
              </a:rPr>
              <a:t>Cleverbot</a:t>
            </a:r>
            <a:r>
              <a:rPr lang="en-US">
                <a:latin typeface="Corbel"/>
                <a:cs typeface="Corbel"/>
              </a:rPr>
              <a:t>: Successor to Jabberwocky (1997)</a:t>
            </a:r>
          </a:p>
          <a:p>
            <a:endParaRPr lang="en-US">
              <a:latin typeface="Corbel"/>
              <a:cs typeface="Corbel"/>
            </a:endParaRPr>
          </a:p>
          <a:p>
            <a:endParaRPr lang="en-US">
              <a:latin typeface="Corbel"/>
              <a:cs typeface="Corbel"/>
            </a:endParaRPr>
          </a:p>
          <a:p>
            <a:endParaRPr lang="en-US">
              <a:latin typeface="Corbel"/>
              <a:cs typeface="Corbel"/>
            </a:endParaRPr>
          </a:p>
          <a:p>
            <a:r>
              <a:rPr lang="en-US">
                <a:latin typeface="Corbel"/>
                <a:cs typeface="Corbel"/>
              </a:rPr>
              <a:t>More recently: Siri (2010), Google Assistant (2012), Cortana (2014), Alexa (2014)</a:t>
            </a:r>
          </a:p>
        </p:txBody>
      </p:sp>
    </p:spTree>
    <p:extLst>
      <p:ext uri="{BB962C8B-B14F-4D97-AF65-F5344CB8AC3E}">
        <p14:creationId xmlns:p14="http://schemas.microsoft.com/office/powerpoint/2010/main" val="399283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gency FB" panose="020B0503020202020204" pitchFamily="34" charset="0"/>
                <a:cs typeface="Aparajita" panose="020B0604020202020204" pitchFamily="34" charset="0"/>
              </a:rPr>
              <a:t>Hugh </a:t>
            </a:r>
            <a:r>
              <a:rPr lang="en-US" dirty="0" err="1">
                <a:latin typeface="Agency FB" panose="020B0503020202020204" pitchFamily="34" charset="0"/>
                <a:cs typeface="Aparajita" panose="020B0604020202020204" pitchFamily="34" charset="0"/>
              </a:rPr>
              <a:t>Loebner</a:t>
            </a:r>
            <a:r>
              <a:rPr lang="en-US" dirty="0">
                <a:latin typeface="Agency FB" panose="020B0503020202020204" pitchFamily="34" charset="0"/>
                <a:cs typeface="Aparajita" panose="020B0604020202020204" pitchFamily="34" charset="0"/>
              </a:rPr>
              <a:t> &amp; Beyond</a:t>
            </a:r>
          </a:p>
        </p:txBody>
      </p:sp>
      <p:sp>
        <p:nvSpPr>
          <p:cNvPr id="3" name="Content Placeholder 2"/>
          <p:cNvSpPr>
            <a:spLocks noGrp="1"/>
          </p:cNvSpPr>
          <p:nvPr>
            <p:ph idx="1"/>
          </p:nvPr>
        </p:nvSpPr>
        <p:spPr/>
        <p:txBody>
          <a:bodyPr>
            <a:normAutofit lnSpcReduction="10000"/>
          </a:bodyPr>
          <a:lstStyle/>
          <a:p>
            <a:r>
              <a:rPr lang="en-US" dirty="0" err="1">
                <a:latin typeface="Corbel"/>
                <a:cs typeface="Corbel"/>
                <a:hlinkClick r:id="rId2"/>
              </a:rPr>
              <a:t>Loebner</a:t>
            </a:r>
            <a:r>
              <a:rPr lang="en-US" dirty="0">
                <a:latin typeface="Corbel"/>
                <a:cs typeface="Corbel"/>
              </a:rPr>
              <a:t> Prize</a:t>
            </a:r>
          </a:p>
          <a:p>
            <a:pPr lvl="1"/>
            <a:r>
              <a:rPr lang="en-US">
                <a:latin typeface="Corbel"/>
                <a:cs typeface="Corbel"/>
              </a:rPr>
              <a:t>1991-present</a:t>
            </a:r>
            <a:endParaRPr lang="en-US" dirty="0">
              <a:latin typeface="Corbel"/>
              <a:cs typeface="Corbel"/>
            </a:endParaRPr>
          </a:p>
          <a:p>
            <a:pPr lvl="1"/>
            <a:r>
              <a:rPr lang="en-US" dirty="0">
                <a:latin typeface="Corbel"/>
                <a:cs typeface="Corbel"/>
              </a:rPr>
              <a:t>2014: held at Bletchley Park in honor of Turing centenary</a:t>
            </a:r>
          </a:p>
          <a:p>
            <a:pPr lvl="1"/>
            <a:r>
              <a:rPr lang="en-US">
                <a:latin typeface="Corbel"/>
                <a:cs typeface="Corbel"/>
              </a:rPr>
              <a:t>Brian Christian participated in 2009 in Brighton, UK</a:t>
            </a:r>
          </a:p>
          <a:p>
            <a:pPr lvl="1"/>
            <a:r>
              <a:rPr lang="en-US">
                <a:latin typeface="Corbel"/>
                <a:cs typeface="Corbel"/>
              </a:rPr>
              <a:t>Now part of annual </a:t>
            </a:r>
            <a:r>
              <a:rPr lang="en-US">
                <a:latin typeface="Corbel"/>
                <a:cs typeface="Corbel"/>
                <a:hlinkClick r:id="rId3"/>
              </a:rPr>
              <a:t>AISB X</a:t>
            </a:r>
            <a:endParaRPr lang="en-US" dirty="0">
              <a:latin typeface="Corbel"/>
              <a:cs typeface="Corbel"/>
            </a:endParaRPr>
          </a:p>
          <a:p>
            <a:r>
              <a:rPr lang="en-US" dirty="0">
                <a:latin typeface="Corbel"/>
                <a:cs typeface="Corbel"/>
              </a:rPr>
              <a:t>In recent years, an increasing dissatisfaction </a:t>
            </a:r>
            <a:r>
              <a:rPr lang="en-US">
                <a:latin typeface="Corbel"/>
                <a:cs typeface="Corbel"/>
              </a:rPr>
              <a:t>with the</a:t>
            </a:r>
            <a:br>
              <a:rPr lang="en-US">
                <a:latin typeface="Corbel"/>
                <a:cs typeface="Corbel"/>
              </a:rPr>
            </a:br>
            <a:r>
              <a:rPr lang="en-US">
                <a:latin typeface="Corbel"/>
                <a:cs typeface="Corbel"/>
              </a:rPr>
              <a:t>TT </a:t>
            </a:r>
            <a:r>
              <a:rPr lang="en-US" dirty="0">
                <a:latin typeface="Corbel"/>
                <a:cs typeface="Corbel"/>
              </a:rPr>
              <a:t>has led many researchers to seek an alternative</a:t>
            </a:r>
          </a:p>
          <a:p>
            <a:endParaRPr lang="en-US" dirty="0">
              <a:latin typeface="Corbel"/>
              <a:cs typeface="Corbel"/>
            </a:endParaRPr>
          </a:p>
          <a:p>
            <a:pPr lvl="1">
              <a:tabLst>
                <a:tab pos="1941513" algn="l"/>
              </a:tabLst>
            </a:pPr>
            <a:r>
              <a:rPr lang="en-US" dirty="0">
                <a:latin typeface="Corbel"/>
                <a:cs typeface="Corbel"/>
                <a:hlinkClick r:id="rId4"/>
              </a:rPr>
              <a:t>RoboCup</a:t>
            </a:r>
            <a:r>
              <a:rPr lang="en-US">
                <a:latin typeface="Corbel"/>
                <a:cs typeface="Corbel"/>
              </a:rPr>
              <a:t>	</a:t>
            </a:r>
            <a:r>
              <a:rPr lang="en-US">
                <a:latin typeface="Corbel"/>
                <a:cs typeface="Corbel"/>
                <a:hlinkClick r:id="rId5"/>
              </a:rPr>
              <a:t>RoboCup Overview</a:t>
            </a:r>
            <a:r>
              <a:rPr lang="en-US">
                <a:latin typeface="Corbel"/>
                <a:cs typeface="Corbel"/>
              </a:rPr>
              <a:t>	</a:t>
            </a:r>
            <a:r>
              <a:rPr lang="en-US">
                <a:latin typeface="Corbel"/>
                <a:cs typeface="Corbel"/>
                <a:hlinkClick r:id="rId6"/>
              </a:rPr>
              <a:t>Bloopers</a:t>
            </a:r>
            <a:r>
              <a:rPr lang="en-US">
                <a:latin typeface="Corbel"/>
                <a:cs typeface="Corbel"/>
              </a:rPr>
              <a:t>	</a:t>
            </a:r>
            <a:r>
              <a:rPr lang="en-US">
                <a:latin typeface="Corbel"/>
                <a:cs typeface="Corbel"/>
                <a:hlinkClick r:id="rId7"/>
              </a:rPr>
              <a:t>2024</a:t>
            </a:r>
            <a:endParaRPr lang="en-US" dirty="0">
              <a:latin typeface="Corbel"/>
              <a:cs typeface="Corbel"/>
            </a:endParaRPr>
          </a:p>
          <a:p>
            <a:pPr lvl="1">
              <a:tabLst>
                <a:tab pos="1941513" algn="l"/>
              </a:tabLst>
            </a:pPr>
            <a:endParaRPr lang="en-US" dirty="0">
              <a:latin typeface="Corbel"/>
              <a:cs typeface="Corbel"/>
            </a:endParaRPr>
          </a:p>
          <a:p>
            <a:pPr lvl="1">
              <a:tabLst>
                <a:tab pos="1941513" algn="l"/>
              </a:tabLst>
            </a:pPr>
            <a:r>
              <a:rPr lang="en-US" dirty="0">
                <a:latin typeface="Corbel"/>
                <a:cs typeface="Corbel"/>
                <a:hlinkClick r:id="rId8"/>
              </a:rPr>
              <a:t>Winograd </a:t>
            </a:r>
            <a:r>
              <a:rPr lang="en-US">
                <a:latin typeface="Corbel"/>
                <a:cs typeface="Corbel"/>
                <a:hlinkClick r:id="rId8"/>
              </a:rPr>
              <a:t>Schema Challege</a:t>
            </a:r>
            <a:r>
              <a:rPr lang="en-US">
                <a:latin typeface="Corbel"/>
                <a:cs typeface="Corbel"/>
              </a:rPr>
              <a:t>	</a:t>
            </a:r>
            <a:r>
              <a:rPr lang="en-US">
                <a:latin typeface="Corbel"/>
                <a:cs typeface="Corbel"/>
                <a:hlinkClick r:id="rId9"/>
              </a:rPr>
              <a:t>Update</a:t>
            </a:r>
            <a:endParaRPr lang="en-US" dirty="0">
              <a:latin typeface="Corbel"/>
              <a:cs typeface="Corbel"/>
            </a:endParaRPr>
          </a:p>
          <a:p>
            <a:pPr lvl="1">
              <a:tabLst>
                <a:tab pos="1941513" algn="l"/>
              </a:tabLst>
            </a:pPr>
            <a:endParaRPr lang="en-US" dirty="0">
              <a:latin typeface="Corbel"/>
              <a:cs typeface="Corbel"/>
            </a:endParaRPr>
          </a:p>
          <a:p>
            <a:pPr lvl="1">
              <a:tabLst>
                <a:tab pos="1941513" algn="l"/>
              </a:tabLst>
            </a:pPr>
            <a:r>
              <a:rPr lang="en-US" dirty="0">
                <a:latin typeface="Corbel"/>
                <a:cs typeface="Corbel"/>
                <a:hlinkClick r:id="rId10"/>
              </a:rPr>
              <a:t>Beyond </a:t>
            </a:r>
            <a:r>
              <a:rPr lang="en-US">
                <a:latin typeface="Corbel"/>
                <a:cs typeface="Corbel"/>
                <a:hlinkClick r:id="rId10"/>
              </a:rPr>
              <a:t>Turing 2015</a:t>
            </a:r>
            <a:r>
              <a:rPr lang="en-US">
                <a:latin typeface="Corbel"/>
                <a:cs typeface="Corbel"/>
              </a:rPr>
              <a:t>	</a:t>
            </a:r>
            <a:r>
              <a:rPr lang="en-US">
                <a:latin typeface="Corbel"/>
                <a:cs typeface="Corbel"/>
                <a:hlinkClick r:id="rId11"/>
              </a:rPr>
              <a:t>CACM: Robert French</a:t>
            </a:r>
            <a:endParaRPr lang="en-US" dirty="0">
              <a:latin typeface="Corbel"/>
              <a:cs typeface="Corbel"/>
            </a:endParaRPr>
          </a:p>
        </p:txBody>
      </p:sp>
      <p:pic>
        <p:nvPicPr>
          <p:cNvPr id="4" name="Picture 3"/>
          <p:cNvPicPr>
            <a:picLocks noChangeAspect="1"/>
          </p:cNvPicPr>
          <p:nvPr/>
        </p:nvPicPr>
        <p:blipFill>
          <a:blip r:embed="rId12" cstate="email">
            <a:extLst>
              <a:ext uri="{28A0092B-C50C-407E-A947-70E740481C1C}">
                <a14:useLocalDpi xmlns:a14="http://schemas.microsoft.com/office/drawing/2010/main" val="0"/>
              </a:ext>
            </a:extLst>
          </a:blip>
          <a:stretch>
            <a:fillRect/>
          </a:stretch>
        </p:blipFill>
        <p:spPr>
          <a:xfrm>
            <a:off x="8012482" y="2438401"/>
            <a:ext cx="3589522" cy="4419600"/>
          </a:xfrm>
          <a:prstGeom prst="rect">
            <a:avLst/>
          </a:prstGeom>
        </p:spPr>
      </p:pic>
      <p:pic>
        <p:nvPicPr>
          <p:cNvPr id="5" name="Picture 4">
            <a:extLst>
              <a:ext uri="{FF2B5EF4-FFF2-40B4-BE49-F238E27FC236}">
                <a16:creationId xmlns:a16="http://schemas.microsoft.com/office/drawing/2014/main" id="{53740B6D-299D-47E8-BB84-E4D2939C4756}"/>
              </a:ext>
            </a:extLst>
          </p:cNvPr>
          <p:cNvPicPr>
            <a:picLocks noChangeAspect="1"/>
          </p:cNvPicPr>
          <p:nvPr/>
        </p:nvPicPr>
        <p:blipFill>
          <a:blip r:embed="rId13"/>
          <a:stretch>
            <a:fillRect/>
          </a:stretch>
        </p:blipFill>
        <p:spPr>
          <a:xfrm>
            <a:off x="8012482" y="1162050"/>
            <a:ext cx="3486150" cy="5162550"/>
          </a:xfrm>
          <a:prstGeom prst="rect">
            <a:avLst/>
          </a:prstGeom>
        </p:spPr>
      </p:pic>
    </p:spTree>
    <p:extLst>
      <p:ext uri="{BB962C8B-B14F-4D97-AF65-F5344CB8AC3E}">
        <p14:creationId xmlns:p14="http://schemas.microsoft.com/office/powerpoint/2010/main" val="1402260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par>
                                <p:cTn id="28" presetID="1" presetClass="entr" presetSubtype="0" fill="hold" nodeType="withEffect">
                                  <p:stCondLst>
                                    <p:cond delay="0"/>
                                  </p:stCondLst>
                                  <p:childTnLst>
                                    <p:set>
                                      <p:cBhvr>
                                        <p:cTn id="29"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500"/>
                                        <p:tgtEl>
                                          <p:spTgt spid="3">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Effect transition="in" filter="fade">
                                      <p:cBhvr>
                                        <p:cTn id="49" dur="500"/>
                                        <p:tgtEl>
                                          <p:spTgt spid="3">
                                            <p:txEl>
                                              <p:pRg st="11" end="1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gency FB" panose="020B0503020202020204" pitchFamily="34" charset="0"/>
              </a:rPr>
              <a:t>Next Time…</a:t>
            </a:r>
          </a:p>
        </p:txBody>
      </p:sp>
      <p:sp>
        <p:nvSpPr>
          <p:cNvPr id="3" name="Content Placeholder 2"/>
          <p:cNvSpPr>
            <a:spLocks noGrp="1"/>
          </p:cNvSpPr>
          <p:nvPr>
            <p:ph idx="1"/>
          </p:nvPr>
        </p:nvSpPr>
        <p:spPr/>
        <p:txBody>
          <a:bodyPr/>
          <a:lstStyle/>
          <a:p>
            <a:r>
              <a:rPr lang="en-US"/>
              <a:t>The Chinese Room</a:t>
            </a:r>
            <a:endParaRPr lang="en-US" dirty="0"/>
          </a:p>
          <a:p>
            <a:endParaRPr lang="en-US" dirty="0"/>
          </a:p>
        </p:txBody>
      </p:sp>
    </p:spTree>
    <p:extLst>
      <p:ext uri="{BB962C8B-B14F-4D97-AF65-F5344CB8AC3E}">
        <p14:creationId xmlns:p14="http://schemas.microsoft.com/office/powerpoint/2010/main" val="13788356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9652</TotalTime>
  <Words>456</Words>
  <Application>Microsoft Office PowerPoint</Application>
  <PresentationFormat>Widescreen</PresentationFormat>
  <Paragraphs>66</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Aparajita</vt:lpstr>
      <vt:lpstr>Arial</vt:lpstr>
      <vt:lpstr>High Tower Text</vt:lpstr>
      <vt:lpstr>Corbel</vt:lpstr>
      <vt:lpstr>Agency FB</vt:lpstr>
      <vt:lpstr>Clarity</vt:lpstr>
      <vt:lpstr>The Imitation Game</vt:lpstr>
      <vt:lpstr>Alerts</vt:lpstr>
      <vt:lpstr>A brief history…</vt:lpstr>
      <vt:lpstr>What is the Turing Test?</vt:lpstr>
      <vt:lpstr>Early efforts</vt:lpstr>
      <vt:lpstr>Hugh Loebner &amp; Beyond</vt:lpstr>
      <vt:lpstr>Next Time…</vt:lpstr>
    </vt:vector>
  </TitlesOfParts>
  <Company>Otterbein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Intelligence</dc:title>
  <dc:creator>David Stucki</dc:creator>
  <cp:lastModifiedBy>David Stucki</cp:lastModifiedBy>
  <cp:revision>62</cp:revision>
  <dcterms:created xsi:type="dcterms:W3CDTF">2013-10-29T15:52:47Z</dcterms:created>
  <dcterms:modified xsi:type="dcterms:W3CDTF">2024-09-03T23:40:52Z</dcterms:modified>
</cp:coreProperties>
</file>